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6" r:id="rId20"/>
  </p:sldIdLst>
  <p:sldSz cx="10058400" cy="77724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40" y="-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707390" y="1193800"/>
            <a:ext cx="8458200" cy="1122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fr-FR" sz="1900" b="1" spc="0">
                <a:solidFill>
                  <a:srgbClr val="FF0000"/>
                </a:solidFill>
                <a:latin typeface="Times New Roman" panose="02020603050405020304" pitchFamily="1"/>
              </a:rPr>
              <a:t>L’industrie API-BENIN International: présentation des unités en images </a:t>
            </a:r>
          </a:p>
          <a:p>
            <a:pPr marL="182880" marR="0" indent="0" algn="ctr">
              <a:lnSpc>
                <a:spcPts val="1400"/>
              </a:lnSpc>
              <a:spcBef>
                <a:spcPts val="930"/>
              </a:spcBef>
              <a:spcAft>
                <a:spcPts val="0"/>
              </a:spcAft>
            </a:pPr>
            <a:r>
              <a:rPr lang="fr-FR" sz="1050" spc="0">
                <a:solidFill>
                  <a:srgbClr val="070404"/>
                </a:solidFill>
                <a:latin typeface="Calibri" panose="02020603050405020304" pitchFamily="2"/>
              </a:rPr>
              <a:t>L’industrie API-BENIN est constituée de plusieurs unités ayant des rôles complémentaires dont l’aboutissement est la production des médicaments </a:t>
            </a:r>
            <a:r>
              <a:t/>
            </a:r>
            <a:br/>
            <a:r>
              <a:rPr lang="fr-FR" sz="1050" spc="0">
                <a:solidFill>
                  <a:srgbClr val="070404"/>
                </a:solidFill>
                <a:latin typeface="Calibri" panose="02020603050405020304" pitchFamily="2"/>
              </a:rPr>
              <a:t>standardisés et de qualité à base de plantes médicinales d’Afrique. Les unités se présentent comme suivent: </a:t>
            </a:r>
          </a:p>
          <a:p>
            <a:pPr marL="137160" marR="0" indent="0" algn="l">
              <a:lnSpc>
                <a:spcPts val="1100"/>
              </a:lnSpc>
              <a:spcBef>
                <a:spcPts val="1295"/>
              </a:spcBef>
              <a:spcAft>
                <a:spcPts val="430"/>
              </a:spcAft>
            </a:pPr>
            <a:r>
              <a:rPr lang="fr-FR" sz="1050" b="1" spc="-5">
                <a:solidFill>
                  <a:srgbClr val="070404"/>
                </a:solidFill>
                <a:latin typeface="Calibri" panose="02020603050405020304" pitchFamily="2"/>
              </a:rPr>
              <a:t>1- Unité Botanique </a:t>
            </a:r>
            <a:r>
              <a:rPr lang="fr-FR" sz="1050" spc="-5">
                <a:solidFill>
                  <a:srgbClr val="070404"/>
                </a:solidFill>
                <a:latin typeface="Calibri" panose="02020603050405020304" pitchFamily="2"/>
              </a:rPr>
              <a:t>: chargée de reproduire les plantes médicinales et de former les acteurs producteurs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texte 50"/>
          <p:cNvSpPr>
            <a:spLocks noGrp="1"/>
          </p:cNvSpPr>
          <p:nvPr>
            <p:ph type="body" idx="10"/>
          </p:nvPr>
        </p:nvSpPr>
        <p:spPr>
          <a:xfrm>
            <a:off x="868045" y="1189990"/>
            <a:ext cx="2000885" cy="169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50" b="1" spc="-30">
                <a:solidFill>
                  <a:srgbClr val="090A09"/>
                </a:solidFill>
                <a:latin typeface="Times New Roman" panose="02020603050405020304" pitchFamily="1"/>
              </a:rPr>
              <a:t>10- Salle de mélange des poudres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53"/>
          <p:cNvSpPr>
            <a:spLocks noGrp="1"/>
          </p:cNvSpPr>
          <p:nvPr>
            <p:ph type="body" idx="10"/>
          </p:nvPr>
        </p:nvSpPr>
        <p:spPr>
          <a:xfrm>
            <a:off x="826135" y="1181100"/>
            <a:ext cx="8534400" cy="504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45720" marR="0" indent="0" algn="l">
              <a:lnSpc>
                <a:spcPts val="1300"/>
              </a:lnSpc>
              <a:spcAft>
                <a:spcPts val="2510"/>
              </a:spcAft>
            </a:pPr>
            <a:r>
              <a:rPr lang="fr-FR" sz="1150" b="1" spc="-10">
                <a:solidFill>
                  <a:srgbClr val="0A0A09"/>
                </a:solidFill>
                <a:latin typeface="Times New Roman" panose="02020603050405020304" pitchFamily="1"/>
              </a:rPr>
              <a:t>11- Unité de production de médicament en sachet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texte 58"/>
          <p:cNvSpPr>
            <a:spLocks noGrp="1"/>
          </p:cNvSpPr>
          <p:nvPr>
            <p:ph type="body" idx="10"/>
          </p:nvPr>
        </p:nvSpPr>
        <p:spPr>
          <a:xfrm>
            <a:off x="838200" y="1181100"/>
            <a:ext cx="8915400" cy="30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/>
          <a:lstStyle/>
          <a:p>
            <a:pPr marL="0" marR="0" indent="0" algn="l">
              <a:lnSpc>
                <a:spcPts val="1300"/>
              </a:lnSpc>
              <a:spcAft>
                <a:spcPts val="960"/>
              </a:spcAft>
            </a:pPr>
            <a:r>
              <a:rPr lang="fr-FR" sz="1150" b="1" spc="-5">
                <a:solidFill>
                  <a:srgbClr val="080809"/>
                </a:solidFill>
                <a:latin typeface="Times New Roman" panose="02020603050405020304" pitchFamily="1"/>
              </a:rPr>
              <a:t>11 - Unité de conditionnement de sirop en vial (ampoule grandeur nature)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space réservé du texte 63"/>
          <p:cNvSpPr>
            <a:spLocks noGrp="1"/>
          </p:cNvSpPr>
          <p:nvPr>
            <p:ph type="body" idx="10"/>
          </p:nvPr>
        </p:nvSpPr>
        <p:spPr>
          <a:xfrm>
            <a:off x="862330" y="1181100"/>
            <a:ext cx="7315200" cy="613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0" algn="l">
              <a:lnSpc>
                <a:spcPts val="1300"/>
              </a:lnSpc>
              <a:spcAft>
                <a:spcPts val="3385"/>
              </a:spcAft>
            </a:pPr>
            <a:r>
              <a:rPr lang="fr-FR" sz="1150" b="1" spc="-10">
                <a:solidFill>
                  <a:srgbClr val="08080A"/>
                </a:solidFill>
                <a:latin typeface="Times New Roman" panose="02020603050405020304" pitchFamily="1"/>
              </a:rPr>
              <a:t>12- Unité de tri des cartons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texte 68"/>
          <p:cNvSpPr>
            <a:spLocks noGrp="1"/>
          </p:cNvSpPr>
          <p:nvPr>
            <p:ph type="body" idx="10"/>
          </p:nvPr>
        </p:nvSpPr>
        <p:spPr>
          <a:xfrm>
            <a:off x="862965" y="1181100"/>
            <a:ext cx="7594600" cy="833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300"/>
              </a:lnSpc>
              <a:spcAft>
                <a:spcPts val="5130"/>
              </a:spcAft>
            </a:pPr>
            <a:r>
              <a:rPr lang="fr-FR" sz="1150" b="1" spc="-5">
                <a:solidFill>
                  <a:srgbClr val="050607"/>
                </a:solidFill>
                <a:latin typeface="Times New Roman" panose="02020603050405020304" pitchFamily="1"/>
              </a:rPr>
              <a:t>13- Unité d’emballage des médicaments / mise en carton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u texte 75"/>
          <p:cNvSpPr>
            <a:spLocks noGrp="1"/>
          </p:cNvSpPr>
          <p:nvPr>
            <p:ph type="body" idx="10"/>
          </p:nvPr>
        </p:nvSpPr>
        <p:spPr>
          <a:xfrm>
            <a:off x="865505" y="1224280"/>
            <a:ext cx="1499235" cy="107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fr-FR" sz="1150" b="1" spc="-35">
                <a:solidFill>
                  <a:srgbClr val="000000"/>
                </a:solidFill>
                <a:latin typeface="Times New Roman" panose="02020603050405020304" pitchFamily="1"/>
              </a:rPr>
              <a:t>13- Unité de distribution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Espace réservé du texte 78"/>
          <p:cNvSpPr>
            <a:spLocks noGrp="1"/>
          </p:cNvSpPr>
          <p:nvPr>
            <p:ph type="body" idx="10"/>
          </p:nvPr>
        </p:nvSpPr>
        <p:spPr>
          <a:xfrm>
            <a:off x="857250" y="1181100"/>
            <a:ext cx="8915400" cy="289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300"/>
              </a:lnSpc>
              <a:spcAft>
                <a:spcPts val="815"/>
              </a:spcAft>
            </a:pPr>
            <a:r>
              <a:rPr lang="fr-FR" sz="1150" b="1" spc="0">
                <a:solidFill>
                  <a:srgbClr val="0A090B"/>
                </a:solidFill>
                <a:latin typeface="Times New Roman" panose="02020603050405020304" pitchFamily="1"/>
              </a:rPr>
              <a:t>14 : Reconnaissances, prix et distinctions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Espace réservé du texte 85"/>
          <p:cNvSpPr>
            <a:spLocks noGrp="1"/>
          </p:cNvSpPr>
          <p:nvPr>
            <p:ph type="body" idx="10"/>
          </p:nvPr>
        </p:nvSpPr>
        <p:spPr>
          <a:xfrm>
            <a:off x="496570" y="853440"/>
            <a:ext cx="1054735" cy="3079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fr-FR" sz="2100" b="1" spc="-50">
                <a:solidFill>
                  <a:srgbClr val="BBA693"/>
                </a:solidFill>
                <a:latin typeface="Arial Narrow" panose="02020603050405020304" pitchFamily="2"/>
              </a:rPr>
              <a:t>QUALITY </a:t>
            </a:r>
          </a:p>
        </p:txBody>
      </p:sp>
      <p:sp>
        <p:nvSpPr>
          <p:cNvPr id="87" name="Espace réservé du texte 86"/>
          <p:cNvSpPr>
            <a:spLocks noGrp="1"/>
          </p:cNvSpPr>
          <p:nvPr>
            <p:ph type="body" idx="10"/>
          </p:nvPr>
        </p:nvSpPr>
        <p:spPr>
          <a:xfrm>
            <a:off x="826135" y="1161415"/>
            <a:ext cx="518160" cy="2590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1250" spc="-40">
                <a:solidFill>
                  <a:srgbClr val="BBA693"/>
                </a:solidFill>
                <a:latin typeface="Arial Narrow" panose="02020603050405020304" pitchFamily="2"/>
              </a:rPr>
              <a:t>AWARD </a:t>
            </a:r>
          </a:p>
          <a:p>
            <a:pPr marL="0" marR="0" indent="0"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50" spc="-70">
                <a:solidFill>
                  <a:srgbClr val="BBA693"/>
                </a:solidFill>
                <a:latin typeface="Arial Narrow" panose="02020603050405020304" pitchFamily="2"/>
              </a:rPr>
              <a:t>2010 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idx="10"/>
          </p:nvPr>
        </p:nvSpPr>
        <p:spPr>
          <a:xfrm>
            <a:off x="1090930" y="743585"/>
            <a:ext cx="106680" cy="85725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fr-FR" sz="950" spc="0">
                <a:solidFill>
                  <a:srgbClr val="292A56"/>
                </a:solidFill>
                <a:latin typeface="Verdana" panose="02020603050405020304" pitchFamily="2"/>
              </a:rPr>
              <a:t>w </a:t>
            </a:r>
          </a:p>
        </p:txBody>
      </p:sp>
      <p:sp>
        <p:nvSpPr>
          <p:cNvPr id="89" name="Espace réservé du texte 88"/>
          <p:cNvSpPr>
            <a:spLocks noGrp="1"/>
          </p:cNvSpPr>
          <p:nvPr>
            <p:ph type="body" idx="10"/>
          </p:nvPr>
        </p:nvSpPr>
        <p:spPr>
          <a:xfrm>
            <a:off x="518160" y="1685290"/>
            <a:ext cx="1106170" cy="231775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fr-FR" sz="1850" spc="-15">
                <a:solidFill>
                  <a:srgbClr val="000000"/>
                </a:solidFill>
                <a:latin typeface="Arial Narrow" panose="02020603050405020304" pitchFamily="2"/>
              </a:rPr>
              <a:t>FRANKFURT </a:t>
            </a:r>
          </a:p>
        </p:txBody>
      </p:sp>
      <p:sp>
        <p:nvSpPr>
          <p:cNvPr id="90" name="Espace réservé du texte 89"/>
          <p:cNvSpPr>
            <a:spLocks noGrp="1"/>
          </p:cNvSpPr>
          <p:nvPr>
            <p:ph type="body" idx="10"/>
          </p:nvPr>
        </p:nvSpPr>
        <p:spPr>
          <a:xfrm>
            <a:off x="1268095" y="2023745"/>
            <a:ext cx="807720" cy="551815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68580" indent="0" algn="r">
              <a:lnSpc>
                <a:spcPts val="800"/>
              </a:lnSpc>
              <a:spcAft>
                <a:spcPts val="0"/>
              </a:spcAft>
            </a:pPr>
            <a:r>
              <a:rPr lang="fr-FR" sz="1000" spc="-155">
                <a:solidFill>
                  <a:srgbClr val="895940"/>
                </a:solidFill>
                <a:latin typeface="Arial Narrow" panose="02020603050405020304" pitchFamily="2"/>
              </a:rPr>
              <a:t>".% </a:t>
            </a:r>
          </a:p>
          <a:p>
            <a:pPr marL="0" marR="0" indent="0" algn="r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lang="fr-FR" sz="900" i="1" spc="-60">
                <a:solidFill>
                  <a:srgbClr val="895940"/>
                </a:solidFill>
                <a:latin typeface="Arial Narrow" panose="02020603050405020304" pitchFamily="2"/>
              </a:rPr>
              <a:t>0.,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777240" algn="r"/>
              </a:tabLst>
            </a:pPr>
            <a:r>
              <a:rPr lang="fr-FR" sz="900" spc="0">
                <a:solidFill>
                  <a:srgbClr val="000000"/>
                </a:solidFill>
                <a:latin typeface="Arial Narrow" panose="02020603050405020304" pitchFamily="2"/>
              </a:rPr>
              <a:t>FRA R</a:t>
            </a:r>
            <a:r>
              <a:rPr lang="fr-FR" sz="100" spc="0">
                <a:solidFill>
                  <a:srgbClr val="461B0F"/>
                </a:solidFill>
                <a:latin typeface="Arial Narrow" panose="02020603050405020304" pitchFamily="2"/>
              </a:rPr>
              <a:t> </a:t>
            </a:r>
            <a:r>
              <a:rPr lang="fr-FR" sz="1000" spc="0">
                <a:solidFill>
                  <a:srgbClr val="461B0F"/>
                </a:solidFill>
                <a:latin typeface="Arial Narrow" panose="02020603050405020304" pitchFamily="2"/>
              </a:rPr>
              <a:t>"</a:t>
            </a:r>
            <a:r>
              <a:rPr lang="fr-FR" sz="1000" spc="0" baseline="30000">
                <a:solidFill>
                  <a:srgbClr val="461B0F"/>
                </a:solidFill>
                <a:latin typeface="Arial Narrow" panose="02020603050405020304" pitchFamily="2"/>
              </a:rPr>
              <a:t>8.</a:t>
            </a:r>
            <a:r>
              <a:rPr lang="fr-FR" sz="1000" spc="0">
                <a:solidFill>
                  <a:srgbClr val="461B0F"/>
                </a:solidFill>
                <a:latin typeface="Arial Narrow" panose="02020603050405020304" pitchFamily="2"/>
              </a:rPr>
              <a:t>`</a:t>
            </a:r>
            <a:r>
              <a:rPr lang="fr-FR" sz="1000" spc="0">
                <a:solidFill>
                  <a:srgbClr val="9C311A"/>
                </a:solidFill>
                <a:latin typeface="Arial Narrow" panose="02020603050405020304" pitchFamily="2"/>
              </a:rPr>
              <a:t> •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900" spc="5">
                <a:solidFill>
                  <a:srgbClr val="000000"/>
                </a:solidFill>
                <a:latin typeface="Arial Narrow" panose="02020603050405020304" pitchFamily="2"/>
              </a:rPr>
              <a:t>GEF </a:t>
            </a:r>
          </a:p>
          <a:p>
            <a:pPr marL="0" marR="0" indent="0" algn="ct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spc="0">
                <a:solidFill>
                  <a:srgbClr val="461B0F"/>
                </a:solidFill>
                <a:latin typeface="Arial Narrow" panose="02020603050405020304" pitchFamily="2"/>
              </a:rPr>
              <a:t>_ </a:t>
            </a:r>
          </a:p>
        </p:txBody>
      </p:sp>
      <p:sp>
        <p:nvSpPr>
          <p:cNvPr id="91" name="Espace réservé du texte 90"/>
          <p:cNvSpPr>
            <a:spLocks noGrp="1"/>
          </p:cNvSpPr>
          <p:nvPr>
            <p:ph type="body" idx="10"/>
          </p:nvPr>
        </p:nvSpPr>
        <p:spPr>
          <a:xfrm>
            <a:off x="1487170" y="2609215"/>
            <a:ext cx="45720" cy="81915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fr-FR" sz="400" spc="0">
                <a:solidFill>
                  <a:srgbClr val="000000"/>
                </a:solidFill>
                <a:latin typeface="Times New Roman" panose="02020603050405020304" pitchFamily="1"/>
              </a:rPr>
              <a:t>E </a:t>
            </a:r>
          </a:p>
        </p:txBody>
      </p:sp>
      <p:sp>
        <p:nvSpPr>
          <p:cNvPr id="92" name="Espace réservé du texte 91"/>
          <p:cNvSpPr>
            <a:spLocks noGrp="1"/>
          </p:cNvSpPr>
          <p:nvPr>
            <p:ph type="body" idx="10"/>
          </p:nvPr>
        </p:nvSpPr>
        <p:spPr>
          <a:xfrm>
            <a:off x="2919730" y="2780030"/>
            <a:ext cx="338455" cy="185420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850" spc="-170">
                <a:solidFill>
                  <a:srgbClr val="000000"/>
                </a:solidFill>
                <a:latin typeface="Arial Narrow" panose="02020603050405020304" pitchFamily="2"/>
              </a:rPr>
              <a:t>FRA </a:t>
            </a:r>
          </a:p>
        </p:txBody>
      </p:sp>
      <p:sp>
        <p:nvSpPr>
          <p:cNvPr id="93" name="Espace réservé du texte 92"/>
          <p:cNvSpPr>
            <a:spLocks noGrp="1"/>
          </p:cNvSpPr>
          <p:nvPr>
            <p:ph type="body" idx="10"/>
          </p:nvPr>
        </p:nvSpPr>
        <p:spPr>
          <a:xfrm>
            <a:off x="1734185" y="2667000"/>
            <a:ext cx="756285" cy="7010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500"/>
              </a:lnSpc>
              <a:spcAft>
                <a:spcPts val="0"/>
              </a:spcAft>
            </a:pPr>
            <a:r>
              <a:rPr lang="fr-FR" sz="5300" spc="75">
                <a:solidFill>
                  <a:srgbClr val="D0A78C"/>
                </a:solidFill>
                <a:latin typeface="Arial Narrow" panose="02020603050405020304" pitchFamily="2"/>
              </a:rPr>
              <a:t>Itt </a:t>
            </a:r>
          </a:p>
        </p:txBody>
      </p:sp>
      <p:sp>
        <p:nvSpPr>
          <p:cNvPr id="94" name="Espace réservé du texte 93"/>
          <p:cNvSpPr>
            <a:spLocks noGrp="1"/>
          </p:cNvSpPr>
          <p:nvPr>
            <p:ph type="body" idx="10"/>
          </p:nvPr>
        </p:nvSpPr>
        <p:spPr>
          <a:xfrm>
            <a:off x="7656830" y="3267710"/>
            <a:ext cx="1636395" cy="203835"/>
          </a:xfrm>
          <a:prstGeom prst="rect">
            <a:avLst/>
          </a:prstGeom>
          <a:solidFill>
            <a:srgbClr val="86533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142875" algn="l"/>
              </a:tabLst>
            </a:pPr>
            <a:r>
              <a:rPr lang="fr-FR" sz="1450" i="1" spc="110">
                <a:solidFill>
                  <a:srgbClr val="BBA693"/>
                </a:solidFill>
                <a:latin typeface="Verdana" panose="02020603050405020304" pitchFamily="2"/>
              </a:rPr>
              <a:t>es O jca ,s ci a </a:t>
            </a:r>
          </a:p>
        </p:txBody>
      </p:sp>
      <p:sp>
        <p:nvSpPr>
          <p:cNvPr id="95" name="Espace réservé du texte 94"/>
          <p:cNvSpPr>
            <a:spLocks noGrp="1"/>
          </p:cNvSpPr>
          <p:nvPr>
            <p:ph type="body" idx="10"/>
          </p:nvPr>
        </p:nvSpPr>
        <p:spPr>
          <a:xfrm>
            <a:off x="7433945" y="3471545"/>
            <a:ext cx="1987550" cy="161925"/>
          </a:xfrm>
          <a:prstGeom prst="rect">
            <a:avLst/>
          </a:prstGeom>
          <a:solidFill>
            <a:srgbClr val="865333"/>
          </a:solidFill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fr-FR" sz="700" b="1" i="1" spc="0">
                <a:solidFill>
                  <a:srgbClr val="BBA693"/>
                </a:solidFill>
                <a:latin typeface="Verdana" panose="02020603050405020304" pitchFamily="2"/>
              </a:rPr>
              <a:t>Mar </a:t>
            </a:r>
            <a:r>
              <a:rPr lang="fr-FR" sz="700" b="1" i="1" spc="0" baseline="-25000">
                <a:solidFill>
                  <a:srgbClr val="BBA693"/>
                </a:solidFill>
                <a:latin typeface="Verdana" panose="02020603050405020304" pitchFamily="2"/>
              </a:rPr>
              <a:t>i</a:t>
            </a:r>
            <a:r>
              <a:rPr lang="fr-FR" sz="700" b="1" i="1" spc="0">
                <a:solidFill>
                  <a:srgbClr val="BBA693"/>
                </a:solidFill>
                <a:latin typeface="Verdana" panose="02020603050405020304" pitchFamily="2"/>
              </a:rPr>
              <a:t>gra dr Ace ez eitiraRLE. </a:t>
            </a:r>
            <a:r>
              <a:rPr lang="fr-FR" sz="900" b="1" i="1" spc="0">
                <a:solidFill>
                  <a:srgbClr val="BBA693"/>
                </a:solidFill>
                <a:latin typeface="Arial Narrow" panose="02020603050405020304" pitchFamily="2"/>
              </a:rPr>
              <a:t>Lu Notion </a:t>
            </a:r>
          </a:p>
        </p:txBody>
      </p:sp>
      <p:sp>
        <p:nvSpPr>
          <p:cNvPr id="96" name="Espace réservé du texte 95"/>
          <p:cNvSpPr>
            <a:spLocks noGrp="1"/>
          </p:cNvSpPr>
          <p:nvPr>
            <p:ph type="body" idx="10"/>
          </p:nvPr>
        </p:nvSpPr>
        <p:spPr>
          <a:xfrm>
            <a:off x="7379335" y="3913505"/>
            <a:ext cx="2002155" cy="198120"/>
          </a:xfrm>
          <a:prstGeom prst="rect">
            <a:avLst/>
          </a:prstGeom>
          <a:solidFill>
            <a:srgbClr val="865333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900" b="1" i="1" spc="15">
                <a:solidFill>
                  <a:srgbClr val="D0A78C"/>
                </a:solidFill>
                <a:latin typeface="Arial Narrow" panose="02020603050405020304" pitchFamily="2"/>
              </a:rPr>
              <a:t>LECONNAISSO:V5 LES MÉRITO</a:t>
            </a:r>
            <a:r>
              <a:rPr lang="fr-FR" sz="700" b="1" i="1" spc="15">
                <a:solidFill>
                  <a:srgbClr val="BC9478"/>
                </a:solidFill>
                <a:latin typeface="Verdana" panose="02020603050405020304" pitchFamily="2"/>
              </a:rPr>
              <a:t> lieerere </a:t>
            </a:r>
          </a:p>
        </p:txBody>
      </p:sp>
      <p:sp>
        <p:nvSpPr>
          <p:cNvPr id="97" name="Espace réservé du texte 96"/>
          <p:cNvSpPr>
            <a:spLocks noGrp="1"/>
          </p:cNvSpPr>
          <p:nvPr>
            <p:ph type="body" idx="10"/>
          </p:nvPr>
        </p:nvSpPr>
        <p:spPr>
          <a:xfrm>
            <a:off x="7379335" y="4111625"/>
            <a:ext cx="1578610" cy="131445"/>
          </a:xfrm>
          <a:prstGeom prst="rect">
            <a:avLst/>
          </a:prstGeom>
          <a:solidFill>
            <a:srgbClr val="86533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fr-FR" sz="900" b="1" i="1" spc="0">
                <a:solidFill>
                  <a:srgbClr val="D0A78C"/>
                </a:solidFill>
                <a:latin typeface="Arial Narrow" panose="02020603050405020304" pitchFamily="2"/>
              </a:rPr>
              <a:t>QL/i</a:t>
            </a:r>
            <a:r>
              <a:rPr lang="fr-FR" sz="950" b="1" spc="0">
                <a:solidFill>
                  <a:srgbClr val="BC9478"/>
                </a:solidFill>
                <a:latin typeface="Verdana" panose="02020603050405020304" pitchFamily="2"/>
              </a:rPr>
              <a:t> rita</a:t>
            </a:r>
            <a:r>
              <a:rPr lang="fr-FR" sz="100" b="1" spc="0">
                <a:solidFill>
                  <a:srgbClr val="D0A78C"/>
                </a:solidFill>
                <a:latin typeface="Verdana" panose="02020603050405020304" pitchFamily="2"/>
              </a:rPr>
              <a:t> </a:t>
            </a:r>
            <a:r>
              <a:rPr lang="fr-FR" sz="950" b="1" spc="0">
                <a:solidFill>
                  <a:srgbClr val="D0A78C"/>
                </a:solidFill>
                <a:latin typeface="Verdana" panose="02020603050405020304" pitchFamily="2"/>
              </a:rPr>
              <a:t>/ rie </a:t>
            </a:r>
            <a:r>
              <a:rPr lang="fr-FR" sz="900" b="1" i="1" spc="0">
                <a:solidFill>
                  <a:srgbClr val="D0A78C"/>
                </a:solidFill>
                <a:latin typeface="Arial Narrow" panose="02020603050405020304" pitchFamily="2"/>
              </a:rPr>
              <a:t>POVii LEU </a:t>
            </a:r>
          </a:p>
        </p:txBody>
      </p:sp>
      <p:sp>
        <p:nvSpPr>
          <p:cNvPr id="98" name="Espace réservé du texte 97"/>
          <p:cNvSpPr>
            <a:spLocks noGrp="1"/>
          </p:cNvSpPr>
          <p:nvPr>
            <p:ph type="body" idx="10"/>
          </p:nvPr>
        </p:nvSpPr>
        <p:spPr>
          <a:xfrm>
            <a:off x="3992880" y="3718560"/>
            <a:ext cx="301625" cy="271145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fr-FR" sz="2100" spc="0">
                <a:solidFill>
                  <a:srgbClr val="000000"/>
                </a:solidFill>
                <a:latin typeface="Arial Narrow" panose="02020603050405020304" pitchFamily="2"/>
              </a:rPr>
              <a:t>Y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650" spc="5" baseline="-25000">
                <a:solidFill>
                  <a:srgbClr val="895940"/>
                </a:solidFill>
                <a:latin typeface="Courier New" panose="02020603050405020304"/>
              </a:rPr>
              <a:t>y</a:t>
            </a:r>
            <a:r>
              <a:rPr lang="fr-FR" sz="750" spc="5">
                <a:solidFill>
                  <a:srgbClr val="7A767F"/>
                </a:solidFill>
                <a:latin typeface="Courier New" panose="02020603050405020304"/>
              </a:rPr>
              <a:t> ri </a:t>
            </a:r>
          </a:p>
        </p:txBody>
      </p:sp>
      <p:sp>
        <p:nvSpPr>
          <p:cNvPr id="99" name="Espace réservé du texte 98"/>
          <p:cNvSpPr>
            <a:spLocks noGrp="1"/>
          </p:cNvSpPr>
          <p:nvPr>
            <p:ph type="body" idx="10"/>
          </p:nvPr>
        </p:nvSpPr>
        <p:spPr>
          <a:xfrm>
            <a:off x="4614545" y="3931920"/>
            <a:ext cx="55245" cy="161290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900" spc="0">
                <a:solidFill>
                  <a:srgbClr val="000000"/>
                </a:solidFill>
                <a:latin typeface="Arial Narrow" panose="02020603050405020304" pitchFamily="2"/>
              </a:rPr>
              <a:t>î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0"/>
          </p:nvPr>
        </p:nvSpPr>
        <p:spPr>
          <a:xfrm>
            <a:off x="850900" y="1168400"/>
            <a:ext cx="8585200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320040" indent="137160" algn="l">
              <a:lnSpc>
                <a:spcPts val="1400"/>
              </a:lnSpc>
              <a:spcAft>
                <a:spcPts val="5"/>
              </a:spcAft>
              <a:buFont typeface="Calibri"/>
              <a:buAutoNum type="arabicPeriod" startAt="2"/>
            </a:pPr>
            <a:r>
              <a:rPr lang="fr-FR" sz="1150" spc="0">
                <a:solidFill>
                  <a:srgbClr val="030303"/>
                </a:solidFill>
                <a:latin typeface="Calibri" panose="02020603050405020304" pitchFamily="2"/>
              </a:rPr>
              <a:t>Unité de traitement des plantes, d’extraction des principes actifs et de purification des extraits totaux: unité de R&amp;D (procédés objet de brevet et de secret industriel)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0"/>
          </p:nvPr>
        </p:nvSpPr>
        <p:spPr>
          <a:xfrm>
            <a:off x="866775" y="1663065"/>
            <a:ext cx="317881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137160" algn="l">
              <a:lnSpc>
                <a:spcPts val="1100"/>
              </a:lnSpc>
              <a:spcAft>
                <a:spcPts val="0"/>
              </a:spcAft>
              <a:buFont typeface="Calibri"/>
              <a:buAutoNum type="arabicPeriod"/>
            </a:pPr>
            <a:r>
              <a:rPr lang="fr-FR" sz="1150" spc="-45">
                <a:solidFill>
                  <a:srgbClr val="030303"/>
                </a:solidFill>
                <a:latin typeface="Calibri" panose="02020603050405020304" pitchFamily="2"/>
              </a:rPr>
              <a:t>le laboratoire de production contenant plusieurs unités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idx="10"/>
          </p:nvPr>
        </p:nvSpPr>
        <p:spPr>
          <a:xfrm>
            <a:off x="487680" y="1181100"/>
            <a:ext cx="9207500" cy="276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/>
          <a:lstStyle/>
          <a:p>
            <a:pPr marL="365760" marR="0" indent="0" algn="l">
              <a:lnSpc>
                <a:spcPts val="1300"/>
              </a:lnSpc>
              <a:spcAft>
                <a:spcPts val="715"/>
              </a:spcAft>
            </a:pPr>
            <a:r>
              <a:rPr lang="fr-FR" sz="1150" b="1" spc="-5">
                <a:solidFill>
                  <a:srgbClr val="070807"/>
                </a:solidFill>
                <a:latin typeface="Times New Roman" panose="02020603050405020304" pitchFamily="1"/>
              </a:rPr>
              <a:t>4- unité de contrôle de qualité et du processus de production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/>
          <p:cNvSpPr>
            <a:spLocks noGrp="1"/>
          </p:cNvSpPr>
          <p:nvPr>
            <p:ph type="body" idx="10"/>
          </p:nvPr>
        </p:nvSpPr>
        <p:spPr>
          <a:xfrm>
            <a:off x="862330" y="1181100"/>
            <a:ext cx="6870700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300"/>
              </a:lnSpc>
              <a:spcAft>
                <a:spcPts val="3105"/>
              </a:spcAft>
            </a:pPr>
            <a:r>
              <a:rPr lang="fr-FR" sz="1150" b="1" spc="0">
                <a:solidFill>
                  <a:srgbClr val="000000"/>
                </a:solidFill>
                <a:latin typeface="Times New Roman" panose="02020603050405020304" pitchFamily="1"/>
              </a:rPr>
              <a:t>5-Unité de production de flacon PET : 5000 à l’heure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4"/>
          <p:cNvSpPr>
            <a:spLocks noGrp="1"/>
          </p:cNvSpPr>
          <p:nvPr>
            <p:ph type="body" idx="10"/>
          </p:nvPr>
        </p:nvSpPr>
        <p:spPr>
          <a:xfrm>
            <a:off x="610870" y="1485900"/>
            <a:ext cx="9207500" cy="476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868680" indent="0" algn="l">
              <a:lnSpc>
                <a:spcPts val="1400"/>
              </a:lnSpc>
              <a:spcAft>
                <a:spcPts val="965"/>
              </a:spcAft>
            </a:pPr>
            <a:r>
              <a:rPr lang="fr-FR" sz="1150" b="1" spc="0">
                <a:solidFill>
                  <a:srgbClr val="000000"/>
                </a:solidFill>
                <a:latin typeface="Times New Roman" panose="02020603050405020304" pitchFamily="1"/>
              </a:rPr>
              <a:t>6- unité de conditionnement de suspension en PET: </a:t>
            </a:r>
            <a:r>
              <a:rPr lang="fr-FR" sz="1150" spc="0">
                <a:solidFill>
                  <a:srgbClr val="000000"/>
                </a:solidFill>
                <a:latin typeface="Garamond" panose="02020603050405020304" pitchFamily="1"/>
              </a:rPr>
              <a:t>chaîne automatisée de production, d’alignement, de lavage, de nettoyage, d’embouteillage, d’encapsulage, d’étiquetage de 5000 flacons par heure.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29"/>
          <p:cNvSpPr>
            <a:spLocks noGrp="1"/>
          </p:cNvSpPr>
          <p:nvPr>
            <p:ph type="body" idx="10"/>
          </p:nvPr>
        </p:nvSpPr>
        <p:spPr>
          <a:xfrm>
            <a:off x="467995" y="1181100"/>
            <a:ext cx="9207500" cy="230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365760" marR="0" indent="0" algn="l">
              <a:lnSpc>
                <a:spcPts val="1300"/>
              </a:lnSpc>
              <a:spcAft>
                <a:spcPts val="340"/>
              </a:spcAft>
            </a:pPr>
            <a:r>
              <a:rPr lang="fr-FR" sz="1150" b="1" spc="-5">
                <a:solidFill>
                  <a:srgbClr val="060605"/>
                </a:solidFill>
                <a:latin typeface="Times New Roman" panose="02020603050405020304" pitchFamily="1"/>
              </a:rPr>
              <a:t>7- Unité de mise en gélules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36"/>
          <p:cNvSpPr>
            <a:spLocks noGrp="1"/>
          </p:cNvSpPr>
          <p:nvPr>
            <p:ph type="body" idx="10"/>
          </p:nvPr>
        </p:nvSpPr>
        <p:spPr>
          <a:xfrm>
            <a:off x="864235" y="1497330"/>
            <a:ext cx="2628900" cy="16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50" b="1" spc="-20">
                <a:solidFill>
                  <a:srgbClr val="030403"/>
                </a:solidFill>
                <a:latin typeface="Times New Roman" panose="02020603050405020304" pitchFamily="1"/>
              </a:rPr>
              <a:t>8-unité de blistérisation : mise en plaquette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texte 45"/>
          <p:cNvSpPr>
            <a:spLocks noGrp="1"/>
          </p:cNvSpPr>
          <p:nvPr>
            <p:ph type="body" idx="10"/>
          </p:nvPr>
        </p:nvSpPr>
        <p:spPr>
          <a:xfrm>
            <a:off x="857885" y="1217295"/>
            <a:ext cx="4063365" cy="139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fr-FR" sz="1150" b="1" spc="-20">
                <a:solidFill>
                  <a:srgbClr val="060706"/>
                </a:solidFill>
                <a:latin typeface="Times New Roman" panose="02020603050405020304" pitchFamily="1"/>
              </a:rPr>
              <a:t>9- Unité de production de comprimé : 100000 comprimés à l’heure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1" name="drumroll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Click="0" advTm="3000">
    <p:wedge/>
    <p:sndAc>
      <p:stSnd>
        <p:snd r:embed="rId19" name="drumroll.wav" builtIn="1"/>
      </p:stSnd>
    </p:sndAc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alentin\Desktop\AGON EXPERT\IPA-2015\Questionnaire complementaire\2016 LES PHOTOS LABO CANA CE 8 MARS 16 PAR DAN\FINAL\DEHORS\IMG_0198.JPG"/>
          <p:cNvPicPr/>
          <p:nvPr/>
        </p:nvPicPr>
        <p:blipFill>
          <a:blip r:embed="rId3" cstate="print"/>
          <a:srcRect b="26747"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heel spokes="8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10845" y="1217295"/>
            <a:ext cx="9195435" cy="6123305"/>
          </a:xfrm>
          <a:prstGeom prst="rect">
            <a:avLst/>
          </a:prstGeom>
        </p:spPr>
      </p:pic>
      <p:sp>
        <p:nvSpPr>
          <p:cNvPr id="46" name="Espace réservé du texte 45"/>
          <p:cNvSpPr>
            <a:spLocks noGrp="1"/>
          </p:cNvSpPr>
          <p:nvPr>
            <p:ph type="body" idx="10"/>
          </p:nvPr>
        </p:nvSpPr>
        <p:spPr>
          <a:xfrm>
            <a:off x="857885" y="1217295"/>
            <a:ext cx="4063365" cy="139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fr-FR" sz="1150" b="1" spc="-20">
                <a:solidFill>
                  <a:srgbClr val="060706"/>
                </a:solidFill>
                <a:latin typeface="Times New Roman" panose="02020603050405020304" pitchFamily="1"/>
              </a:rPr>
              <a:t>9- Unité de production de comprimé : 100000 comprimés à l’heure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68045" y="667385"/>
            <a:ext cx="8112760" cy="6251575"/>
          </a:xfrm>
          <a:prstGeom prst="rect">
            <a:avLst/>
          </a:prstGeom>
        </p:spPr>
      </p:pic>
      <p:sp>
        <p:nvSpPr>
          <p:cNvPr id="51" name="Espace réservé du texte 50"/>
          <p:cNvSpPr>
            <a:spLocks noGrp="1"/>
          </p:cNvSpPr>
          <p:nvPr>
            <p:ph type="body" idx="10"/>
          </p:nvPr>
        </p:nvSpPr>
        <p:spPr>
          <a:xfrm>
            <a:off x="868045" y="1189990"/>
            <a:ext cx="2000885" cy="169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50" b="1" spc="-30">
                <a:solidFill>
                  <a:srgbClr val="090A09"/>
                </a:solidFill>
                <a:latin typeface="Times New Roman" panose="02020603050405020304" pitchFamily="1"/>
              </a:rPr>
              <a:t>10- Salle de mélange des poudres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26135" y="1685925"/>
            <a:ext cx="8524240" cy="5427980"/>
          </a:xfrm>
          <a:prstGeom prst="rect">
            <a:avLst/>
          </a:prstGeom>
        </p:spPr>
      </p:pic>
      <p:sp>
        <p:nvSpPr>
          <p:cNvPr id="54" name="Espace réservé du texte 53"/>
          <p:cNvSpPr>
            <a:spLocks noGrp="1"/>
          </p:cNvSpPr>
          <p:nvPr>
            <p:ph type="body" idx="10"/>
          </p:nvPr>
        </p:nvSpPr>
        <p:spPr>
          <a:xfrm>
            <a:off x="826135" y="1181100"/>
            <a:ext cx="8534400" cy="504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45720" marR="0" indent="0" algn="l">
              <a:lnSpc>
                <a:spcPts val="1300"/>
              </a:lnSpc>
              <a:spcAft>
                <a:spcPts val="2510"/>
              </a:spcAft>
            </a:pPr>
            <a:r>
              <a:rPr lang="fr-FR" sz="1150" b="1" spc="-10">
                <a:solidFill>
                  <a:srgbClr val="0A0A09"/>
                </a:solidFill>
                <a:latin typeface="Times New Roman" panose="02020603050405020304" pitchFamily="1"/>
              </a:rPr>
              <a:t>11- Unité de production de médicament en sachet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485900"/>
            <a:ext cx="8915400" cy="5638800"/>
          </a:xfrm>
          <a:prstGeom prst="rect">
            <a:avLst/>
          </a:prstGeom>
        </p:spPr>
      </p:pic>
      <p:sp>
        <p:nvSpPr>
          <p:cNvPr id="59" name="Espace réservé du texte 58"/>
          <p:cNvSpPr>
            <a:spLocks noGrp="1"/>
          </p:cNvSpPr>
          <p:nvPr>
            <p:ph type="body" idx="10"/>
          </p:nvPr>
        </p:nvSpPr>
        <p:spPr>
          <a:xfrm>
            <a:off x="838200" y="1181100"/>
            <a:ext cx="8915400" cy="30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/>
          <a:lstStyle/>
          <a:p>
            <a:pPr marL="0" marR="0" indent="0" algn="l">
              <a:lnSpc>
                <a:spcPts val="1300"/>
              </a:lnSpc>
              <a:spcAft>
                <a:spcPts val="960"/>
              </a:spcAft>
            </a:pPr>
            <a:r>
              <a:rPr lang="fr-FR" sz="1150" b="1" spc="-5">
                <a:solidFill>
                  <a:srgbClr val="080809"/>
                </a:solidFill>
                <a:latin typeface="Times New Roman" panose="02020603050405020304" pitchFamily="1"/>
              </a:rPr>
              <a:t>11 - Unité de conditionnement de sirop en vial (ampoule grandeur nature) </a:t>
            </a:r>
          </a:p>
        </p:txBody>
      </p:sp>
    </p:spTree>
  </p:cSld>
  <p:clrMapOvr>
    <a:masterClrMapping/>
  </p:clrMapOvr>
  <p:transition spd="slow" advClick="0" advTm="3000">
    <p:wip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926590" y="1794510"/>
            <a:ext cx="6205220" cy="3496310"/>
          </a:xfrm>
          <a:prstGeom prst="rect">
            <a:avLst/>
          </a:prstGeom>
        </p:spPr>
      </p:pic>
      <p:sp>
        <p:nvSpPr>
          <p:cNvPr id="64" name="Espace réservé du texte 63"/>
          <p:cNvSpPr>
            <a:spLocks noGrp="1"/>
          </p:cNvSpPr>
          <p:nvPr>
            <p:ph type="body" idx="10"/>
          </p:nvPr>
        </p:nvSpPr>
        <p:spPr>
          <a:xfrm>
            <a:off x="862330" y="1181100"/>
            <a:ext cx="7315200" cy="613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0" algn="l">
              <a:lnSpc>
                <a:spcPts val="1300"/>
              </a:lnSpc>
              <a:spcAft>
                <a:spcPts val="3385"/>
              </a:spcAft>
            </a:pPr>
            <a:r>
              <a:rPr lang="fr-FR" sz="1150" b="1" spc="-10">
                <a:solidFill>
                  <a:srgbClr val="08080A"/>
                </a:solidFill>
                <a:latin typeface="Times New Roman" panose="02020603050405020304" pitchFamily="1"/>
              </a:rPr>
              <a:t>12- Unité de tri des cartons </a:t>
            </a:r>
          </a:p>
        </p:txBody>
      </p:sp>
    </p:spTree>
  </p:cSld>
  <p:clrMapOvr>
    <a:masterClrMapping/>
  </p:clrMapOvr>
  <p:transition spd="slow" advClick="0" advTm="3000">
    <p:wipe dir="r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234440" y="2014855"/>
            <a:ext cx="7217410" cy="4050030"/>
          </a:xfrm>
          <a:prstGeom prst="rect">
            <a:avLst/>
          </a:prstGeom>
        </p:spPr>
      </p:pic>
      <p:sp>
        <p:nvSpPr>
          <p:cNvPr id="69" name="Espace réservé du texte 68"/>
          <p:cNvSpPr>
            <a:spLocks noGrp="1"/>
          </p:cNvSpPr>
          <p:nvPr>
            <p:ph type="body" idx="10"/>
          </p:nvPr>
        </p:nvSpPr>
        <p:spPr>
          <a:xfrm>
            <a:off x="862965" y="1181100"/>
            <a:ext cx="7594600" cy="833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300"/>
              </a:lnSpc>
              <a:spcAft>
                <a:spcPts val="5130"/>
              </a:spcAft>
            </a:pPr>
            <a:r>
              <a:rPr lang="fr-FR" sz="1150" b="1" spc="-5">
                <a:solidFill>
                  <a:srgbClr val="050607"/>
                </a:solidFill>
                <a:latin typeface="Times New Roman" panose="02020603050405020304" pitchFamily="1"/>
              </a:rPr>
              <a:t>13- Unité d’emballage des médicaments / mise en carton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89915" y="1224280"/>
            <a:ext cx="9001760" cy="5800725"/>
          </a:xfrm>
          <a:prstGeom prst="rect">
            <a:avLst/>
          </a:prstGeom>
        </p:spPr>
      </p:pic>
      <p:sp>
        <p:nvSpPr>
          <p:cNvPr id="76" name="Espace réservé du texte 75"/>
          <p:cNvSpPr>
            <a:spLocks noGrp="1"/>
          </p:cNvSpPr>
          <p:nvPr>
            <p:ph type="body" idx="10"/>
          </p:nvPr>
        </p:nvSpPr>
        <p:spPr>
          <a:xfrm>
            <a:off x="865505" y="1224280"/>
            <a:ext cx="1499235" cy="107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fr-FR" sz="1150" b="1" spc="-35">
                <a:solidFill>
                  <a:srgbClr val="000000"/>
                </a:solidFill>
                <a:latin typeface="Times New Roman" panose="02020603050405020304" pitchFamily="1"/>
              </a:rPr>
              <a:t>13- Unité de distribution </a:t>
            </a:r>
          </a:p>
        </p:txBody>
      </p:sp>
    </p:spTree>
  </p:cSld>
  <p:clrMapOvr>
    <a:masterClrMapping/>
  </p:clrMapOvr>
  <p:transition spd="slow" advClick="0" advTm="3000">
    <p:wipe dir="d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57250" y="1470660"/>
            <a:ext cx="8906510" cy="4220210"/>
          </a:xfrm>
          <a:prstGeom prst="rect">
            <a:avLst/>
          </a:prstGeom>
        </p:spPr>
      </p:pic>
      <p:sp>
        <p:nvSpPr>
          <p:cNvPr id="79" name="Espace réservé du texte 78"/>
          <p:cNvSpPr>
            <a:spLocks noGrp="1"/>
          </p:cNvSpPr>
          <p:nvPr>
            <p:ph type="body" idx="10"/>
          </p:nvPr>
        </p:nvSpPr>
        <p:spPr>
          <a:xfrm>
            <a:off x="857250" y="1181100"/>
            <a:ext cx="8915400" cy="289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300"/>
              </a:lnSpc>
              <a:spcAft>
                <a:spcPts val="815"/>
              </a:spcAft>
            </a:pPr>
            <a:r>
              <a:rPr lang="fr-FR" sz="1150" b="1" spc="0">
                <a:solidFill>
                  <a:srgbClr val="0A090B"/>
                </a:solidFill>
                <a:latin typeface="Times New Roman" panose="02020603050405020304" pitchFamily="1"/>
              </a:rPr>
              <a:t>14 : Reconnaissances, prix et distinctions </a:t>
            </a:r>
          </a:p>
        </p:txBody>
      </p:sp>
    </p:spTree>
  </p:cSld>
  <p:clrMapOvr>
    <a:masterClrMapping/>
  </p:clrMapOvr>
  <p:transition spd="slow" advClick="0" advTm="3000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space réservé du texte 97"/>
          <p:cNvSpPr>
            <a:spLocks noGrp="1"/>
          </p:cNvSpPr>
          <p:nvPr>
            <p:ph type="body" idx="10"/>
          </p:nvPr>
        </p:nvSpPr>
        <p:spPr>
          <a:xfrm>
            <a:off x="3992880" y="3718560"/>
            <a:ext cx="301625" cy="271145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fr-FR" sz="2100" spc="0">
                <a:solidFill>
                  <a:srgbClr val="000000"/>
                </a:solidFill>
                <a:latin typeface="Arial Narrow" panose="02020603050405020304" pitchFamily="2"/>
              </a:rPr>
              <a:t>Y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650" spc="5" baseline="-25000">
                <a:solidFill>
                  <a:srgbClr val="895940"/>
                </a:solidFill>
                <a:latin typeface="Courier New" panose="02020603050405020304"/>
              </a:rPr>
              <a:t>y</a:t>
            </a:r>
            <a:r>
              <a:rPr lang="fr-FR" sz="750" spc="5">
                <a:solidFill>
                  <a:srgbClr val="7A767F"/>
                </a:solidFill>
                <a:latin typeface="Courier New" panose="02020603050405020304"/>
              </a:rPr>
              <a:t> ri </a:t>
            </a:r>
          </a:p>
        </p:txBody>
      </p:sp>
      <p:sp>
        <p:nvSpPr>
          <p:cNvPr id="99" name="Espace réservé du texte 98"/>
          <p:cNvSpPr>
            <a:spLocks noGrp="1"/>
          </p:cNvSpPr>
          <p:nvPr>
            <p:ph type="body" idx="10"/>
          </p:nvPr>
        </p:nvSpPr>
        <p:spPr>
          <a:xfrm>
            <a:off x="4614545" y="3931920"/>
            <a:ext cx="55245" cy="161290"/>
          </a:xfrm>
          <a:prstGeom prst="rect">
            <a:avLst/>
          </a:prstGeom>
          <a:solidFill>
            <a:srgbClr val="BF7D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900" spc="0">
                <a:solidFill>
                  <a:srgbClr val="000000"/>
                </a:solidFill>
                <a:latin typeface="Arial Narrow" panose="02020603050405020304" pitchFamily="2"/>
              </a:rPr>
              <a:t>î </a:t>
            </a:r>
          </a:p>
        </p:txBody>
      </p:sp>
      <p:pic>
        <p:nvPicPr>
          <p:cNvPr id="17" name="Image 16" descr="C:\Users\Valentin\Desktop\AGON EXPERT\IPA-2015\Réception prix arc d'europ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359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http://www.apibenin.org/albumphotodelare/bv00007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3543300"/>
            <a:ext cx="54387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alentin\Desktop\AGON EXPERT\IPA-2015\Questionnaire complementaire\2016 LES PHOTOS LABO CANA CE 8 MARS 16 PAR DAN\FINAL\NEW\PRIX OAPI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14300"/>
            <a:ext cx="4724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C:\Users\Valentin\Desktop\AGON EXPERT\IPA-2015\Questionnaire complementaire\2016 LES PHOTOS LABO CANA CE 8 MARS 16 PAR DAN\FINAL\NEW\SIRENA FAS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75" y="3743324"/>
            <a:ext cx="50387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C:\Users\Valentin\Desktop\GRAND PRIX\GRAND PRIX DU PRESIDENT DE LA REPUBLIQUE POUR LA RECHERCHE EDITION 2015\Distinctions et Prix\Prix HARUBUNTU 2013\Brandissant le trophé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292" y="242862"/>
            <a:ext cx="48387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zoom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07390" y="2316480"/>
            <a:ext cx="8387715" cy="477329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707390" y="1193800"/>
            <a:ext cx="8458200" cy="1122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fr-FR" sz="1900" b="1" spc="0">
                <a:solidFill>
                  <a:srgbClr val="FF0000"/>
                </a:solidFill>
                <a:latin typeface="Times New Roman" panose="02020603050405020304" pitchFamily="1"/>
              </a:rPr>
              <a:t>L’industrie API-BENIN International: présentation des unités en images </a:t>
            </a:r>
          </a:p>
          <a:p>
            <a:pPr marL="182880" marR="0" indent="0" algn="ctr">
              <a:lnSpc>
                <a:spcPts val="1400"/>
              </a:lnSpc>
              <a:spcBef>
                <a:spcPts val="930"/>
              </a:spcBef>
              <a:spcAft>
                <a:spcPts val="0"/>
              </a:spcAft>
            </a:pPr>
            <a:r>
              <a:rPr lang="fr-FR" sz="1050" spc="0">
                <a:solidFill>
                  <a:srgbClr val="070404"/>
                </a:solidFill>
                <a:latin typeface="Calibri" panose="02020603050405020304" pitchFamily="2"/>
              </a:rPr>
              <a:t>L’industrie API-BENIN est constituée de plusieurs unités ayant des rôles complémentaires dont l’aboutissement est la production des médicaments </a:t>
            </a:r>
            <a:r>
              <a:t/>
            </a:r>
            <a:br/>
            <a:r>
              <a:rPr lang="fr-FR" sz="1050" spc="0">
                <a:solidFill>
                  <a:srgbClr val="070404"/>
                </a:solidFill>
                <a:latin typeface="Calibri" panose="02020603050405020304" pitchFamily="2"/>
              </a:rPr>
              <a:t>standardisés et de qualité à base de plantes médicinales d’Afrique. Les unités se présentent comme suivent: </a:t>
            </a:r>
          </a:p>
          <a:p>
            <a:pPr marL="137160" marR="0" indent="0" algn="l">
              <a:lnSpc>
                <a:spcPts val="1100"/>
              </a:lnSpc>
              <a:spcBef>
                <a:spcPts val="1295"/>
              </a:spcBef>
              <a:spcAft>
                <a:spcPts val="430"/>
              </a:spcAft>
            </a:pPr>
            <a:r>
              <a:rPr lang="fr-FR" sz="1050" b="1" spc="-5">
                <a:solidFill>
                  <a:srgbClr val="070404"/>
                </a:solidFill>
                <a:latin typeface="Calibri" panose="02020603050405020304" pitchFamily="2"/>
              </a:rPr>
              <a:t>1- Unité Botanique </a:t>
            </a:r>
            <a:r>
              <a:rPr lang="fr-FR" sz="1050" spc="-5">
                <a:solidFill>
                  <a:srgbClr val="070404"/>
                </a:solidFill>
                <a:latin typeface="Calibri" panose="02020603050405020304" pitchFamily="2"/>
              </a:rPr>
              <a:t>: chargée de reproduire les plantes médicinales et de former les acteurs producteurs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50900" y="1530985"/>
            <a:ext cx="8585200" cy="522097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idx="10"/>
          </p:nvPr>
        </p:nvSpPr>
        <p:spPr>
          <a:xfrm>
            <a:off x="850900" y="1168400"/>
            <a:ext cx="8585200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320040" indent="137160" algn="l">
              <a:lnSpc>
                <a:spcPts val="1400"/>
              </a:lnSpc>
              <a:spcAft>
                <a:spcPts val="5"/>
              </a:spcAft>
              <a:buFont typeface="Calibri"/>
              <a:buAutoNum type="arabicPeriod" startAt="2"/>
            </a:pPr>
            <a:r>
              <a:rPr lang="fr-FR" sz="1150" b="1" spc="0" dirty="0">
                <a:solidFill>
                  <a:srgbClr val="030303"/>
                </a:solidFill>
                <a:latin typeface="Calibri" panose="02020603050405020304" pitchFamily="2"/>
              </a:rPr>
              <a:t>Unité de traitement des plantes, d’extraction des principes actifs et de purification des extraits totaux:</a:t>
            </a:r>
            <a:r>
              <a:rPr lang="fr-FR" sz="1150" spc="0" dirty="0">
                <a:solidFill>
                  <a:srgbClr val="030303"/>
                </a:solidFill>
                <a:latin typeface="Calibri" panose="02020603050405020304" pitchFamily="2"/>
              </a:rPr>
              <a:t> unité de R&amp;D (procédés objet de brevet et de secret industriel)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0"/>
          </p:nvPr>
        </p:nvSpPr>
        <p:spPr>
          <a:xfrm>
            <a:off x="866775" y="1663065"/>
            <a:ext cx="317881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137160" algn="l">
              <a:lnSpc>
                <a:spcPts val="1100"/>
              </a:lnSpc>
              <a:spcAft>
                <a:spcPts val="0"/>
              </a:spcAft>
              <a:buFont typeface="Calibri"/>
              <a:buAutoNum type="arabicPeriod"/>
            </a:pPr>
            <a:r>
              <a:rPr lang="fr-FR" sz="1150" b="1" spc="-45" dirty="0">
                <a:solidFill>
                  <a:srgbClr val="030303"/>
                </a:solidFill>
                <a:latin typeface="Calibri" panose="02020603050405020304" pitchFamily="2"/>
              </a:rPr>
              <a:t>le laboratoire de production contenant plusieurs unités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" y="1457960"/>
            <a:ext cx="9204960" cy="550672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idx="10"/>
          </p:nvPr>
        </p:nvSpPr>
        <p:spPr>
          <a:xfrm>
            <a:off x="487680" y="1181100"/>
            <a:ext cx="9207500" cy="276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/>
          <a:lstStyle/>
          <a:p>
            <a:pPr marL="365760" marR="0" indent="0" algn="l">
              <a:lnSpc>
                <a:spcPts val="1300"/>
              </a:lnSpc>
              <a:spcAft>
                <a:spcPts val="715"/>
              </a:spcAft>
            </a:pPr>
            <a:r>
              <a:rPr lang="fr-FR" sz="1150" b="1" spc="-5">
                <a:solidFill>
                  <a:srgbClr val="070807"/>
                </a:solidFill>
                <a:latin typeface="Times New Roman" panose="02020603050405020304" pitchFamily="1"/>
              </a:rPr>
              <a:t>4- unité de contrôle de qualité et du processus de production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445385" y="1755775"/>
            <a:ext cx="5279390" cy="5024755"/>
          </a:xfrm>
          <a:prstGeom prst="rect">
            <a:avLst/>
          </a:prstGeom>
        </p:spPr>
      </p:pic>
      <p:sp>
        <p:nvSpPr>
          <p:cNvPr id="20" name="Espace réservé du texte 19"/>
          <p:cNvSpPr>
            <a:spLocks noGrp="1"/>
          </p:cNvSpPr>
          <p:nvPr>
            <p:ph type="body" idx="10"/>
          </p:nvPr>
        </p:nvSpPr>
        <p:spPr>
          <a:xfrm>
            <a:off x="862330" y="1181100"/>
            <a:ext cx="6870700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300"/>
              </a:lnSpc>
              <a:spcAft>
                <a:spcPts val="3105"/>
              </a:spcAft>
            </a:pPr>
            <a:r>
              <a:rPr lang="fr-FR" sz="1150" b="1" spc="0">
                <a:solidFill>
                  <a:srgbClr val="000000"/>
                </a:solidFill>
                <a:latin typeface="Times New Roman" panose="02020603050405020304" pitchFamily="1"/>
              </a:rPr>
              <a:t>5-Unité de production de flacon PET : 5000 à l’heure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39775" y="1962150"/>
            <a:ext cx="8949055" cy="3128645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idx="10"/>
          </p:nvPr>
        </p:nvSpPr>
        <p:spPr>
          <a:xfrm>
            <a:off x="610870" y="1485900"/>
            <a:ext cx="9207500" cy="476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868680" indent="0" algn="l">
              <a:lnSpc>
                <a:spcPts val="1400"/>
              </a:lnSpc>
              <a:spcAft>
                <a:spcPts val="965"/>
              </a:spcAft>
            </a:pPr>
            <a:r>
              <a:rPr lang="fr-FR" sz="1150" b="1" spc="0">
                <a:solidFill>
                  <a:srgbClr val="000000"/>
                </a:solidFill>
                <a:latin typeface="Times New Roman" panose="02020603050405020304" pitchFamily="1"/>
              </a:rPr>
              <a:t>6- unité de conditionnement de suspension en PET: </a:t>
            </a:r>
            <a:r>
              <a:rPr lang="fr-FR" sz="1150" spc="0">
                <a:solidFill>
                  <a:srgbClr val="000000"/>
                </a:solidFill>
                <a:latin typeface="Garamond" panose="02020603050405020304" pitchFamily="1"/>
              </a:rPr>
              <a:t>chaîne automatisée de production, d’alignement, de lavage, de nettoyage, d’embouteillage, d’encapsulage, d’étiquetage de 5000 flacons par heure.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13080" y="1411605"/>
            <a:ext cx="9117330" cy="5978525"/>
          </a:xfrm>
          <a:prstGeom prst="rect">
            <a:avLst/>
          </a:prstGeom>
        </p:spPr>
      </p:pic>
      <p:sp>
        <p:nvSpPr>
          <p:cNvPr id="30" name="Espace réservé du texte 29"/>
          <p:cNvSpPr>
            <a:spLocks noGrp="1"/>
          </p:cNvSpPr>
          <p:nvPr>
            <p:ph type="body" idx="10"/>
          </p:nvPr>
        </p:nvSpPr>
        <p:spPr>
          <a:xfrm>
            <a:off x="467995" y="1181100"/>
            <a:ext cx="9207500" cy="230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365760" marR="0" indent="0" algn="l">
              <a:lnSpc>
                <a:spcPts val="1300"/>
              </a:lnSpc>
              <a:spcAft>
                <a:spcPts val="340"/>
              </a:spcAft>
            </a:pPr>
            <a:r>
              <a:rPr lang="fr-FR" sz="1150" b="1" spc="-5">
                <a:solidFill>
                  <a:srgbClr val="060605"/>
                </a:solidFill>
                <a:latin typeface="Times New Roman" panose="02020603050405020304" pitchFamily="1"/>
              </a:rPr>
              <a:t>7- Unité de mise en gélules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41375" y="1494790"/>
            <a:ext cx="8448675" cy="5655945"/>
          </a:xfrm>
          <a:prstGeom prst="rect">
            <a:avLst/>
          </a:prstGeom>
        </p:spPr>
      </p:pic>
      <p:sp>
        <p:nvSpPr>
          <p:cNvPr id="37" name="Espace réservé du texte 36"/>
          <p:cNvSpPr>
            <a:spLocks noGrp="1"/>
          </p:cNvSpPr>
          <p:nvPr>
            <p:ph type="body" idx="10"/>
          </p:nvPr>
        </p:nvSpPr>
        <p:spPr>
          <a:xfrm>
            <a:off x="864235" y="1497330"/>
            <a:ext cx="2628900" cy="16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50" b="1" spc="-20">
                <a:solidFill>
                  <a:srgbClr val="030403"/>
                </a:solidFill>
                <a:latin typeface="Times New Roman" panose="02020603050405020304" pitchFamily="1"/>
              </a:rPr>
              <a:t>8-unité de blistérisation : mise en plaquette </a:t>
            </a:r>
          </a:p>
        </p:txBody>
      </p:sp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1455" y="381635"/>
            <a:ext cx="9503410" cy="666178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200</Words>
  <PresentationFormat>Personnalisé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/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Valentin AGON</cp:lastModifiedBy>
  <cp:revision>9</cp:revision>
  <dcterms:modified xsi:type="dcterms:W3CDTF">2016-03-19T12:58:55Z</dcterms:modified>
</cp:coreProperties>
</file>